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sldIdLst>
    <p:sldId id="256" r:id="rId2"/>
    <p:sldId id="267" r:id="rId3"/>
    <p:sldId id="278" r:id="rId4"/>
    <p:sldId id="282" r:id="rId5"/>
    <p:sldId id="279" r:id="rId6"/>
    <p:sldId id="257" r:id="rId7"/>
    <p:sldId id="281" r:id="rId8"/>
    <p:sldId id="268" r:id="rId9"/>
    <p:sldId id="27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BFC"/>
    <a:srgbClr val="E1ECFF"/>
    <a:srgbClr val="EEF4FF"/>
    <a:srgbClr val="E6F7FF"/>
    <a:srgbClr val="E2F3FC"/>
    <a:srgbClr val="E0F1FA"/>
    <a:srgbClr val="D3E3EB"/>
    <a:srgbClr val="DB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68"/>
    <p:restoredTop sz="95884"/>
  </p:normalViewPr>
  <p:slideViewPr>
    <p:cSldViewPr snapToGrid="0" snapToObjects="1">
      <p:cViewPr>
        <p:scale>
          <a:sx n="80" d="100"/>
          <a:sy n="80" d="100"/>
        </p:scale>
        <p:origin x="560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7D4CD9-1C87-3C44-A665-9362DE08C9C3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002A75D-75BB-E54B-AFC3-E91BBF42E2C1}">
      <dgm:prSet phldrT="[Text]" custT="1"/>
      <dgm:spPr/>
      <dgm:t>
        <a:bodyPr/>
        <a:lstStyle/>
        <a:p>
          <a:r>
            <a:rPr lang="en-US" sz="2400" b="1" dirty="0"/>
            <a:t>Data</a:t>
          </a:r>
          <a:endParaRPr lang="en-US" sz="2700" b="1" dirty="0"/>
        </a:p>
      </dgm:t>
    </dgm:pt>
    <dgm:pt modelId="{71E8E02B-C529-A544-A999-0939B0C2D381}" type="parTrans" cxnId="{885B759E-178C-2A48-865D-E90827FFD649}">
      <dgm:prSet/>
      <dgm:spPr/>
      <dgm:t>
        <a:bodyPr/>
        <a:lstStyle/>
        <a:p>
          <a:endParaRPr lang="en-US"/>
        </a:p>
      </dgm:t>
    </dgm:pt>
    <dgm:pt modelId="{BD073697-4F8B-1D4F-9C6F-6C8F1670F628}" type="sibTrans" cxnId="{885B759E-178C-2A48-865D-E90827FFD649}">
      <dgm:prSet/>
      <dgm:spPr/>
      <dgm:t>
        <a:bodyPr/>
        <a:lstStyle/>
        <a:p>
          <a:endParaRPr lang="en-US"/>
        </a:p>
      </dgm:t>
    </dgm:pt>
    <dgm:pt modelId="{D9E9D128-93DA-0A4E-8C35-E64D82002EDD}">
      <dgm:prSet phldrT="[Text]" custT="1"/>
      <dgm:spPr/>
      <dgm:t>
        <a:bodyPr/>
        <a:lstStyle/>
        <a:p>
          <a:r>
            <a:rPr lang="en-US" sz="2000" dirty="0"/>
            <a:t>Zillow Research Data</a:t>
          </a:r>
        </a:p>
      </dgm:t>
    </dgm:pt>
    <dgm:pt modelId="{F311A1F9-0180-314F-A871-16A3DA4E976B}" type="parTrans" cxnId="{02081AA8-D46A-DF49-8459-E9189D8B5690}">
      <dgm:prSet/>
      <dgm:spPr/>
      <dgm:t>
        <a:bodyPr/>
        <a:lstStyle/>
        <a:p>
          <a:endParaRPr lang="en-US"/>
        </a:p>
      </dgm:t>
    </dgm:pt>
    <dgm:pt modelId="{C7389795-5948-6940-A05C-CB0B91256838}" type="sibTrans" cxnId="{02081AA8-D46A-DF49-8459-E9189D8B5690}">
      <dgm:prSet/>
      <dgm:spPr/>
      <dgm:t>
        <a:bodyPr/>
        <a:lstStyle/>
        <a:p>
          <a:endParaRPr lang="en-US"/>
        </a:p>
      </dgm:t>
    </dgm:pt>
    <dgm:pt modelId="{1C62A3EA-DEF6-DB47-8277-9BEBB4B1525D}">
      <dgm:prSet phldrT="[Text]" custT="1"/>
      <dgm:spPr/>
      <dgm:t>
        <a:bodyPr/>
        <a:lstStyle/>
        <a:p>
          <a:r>
            <a:rPr lang="en-US" sz="2400" b="1" dirty="0"/>
            <a:t>Methods</a:t>
          </a:r>
        </a:p>
      </dgm:t>
    </dgm:pt>
    <dgm:pt modelId="{59BC12A2-4B43-5B49-8A72-35DC0DA503E4}" type="parTrans" cxnId="{760A3375-2EE4-BD49-91F8-7874ED6B4944}">
      <dgm:prSet/>
      <dgm:spPr/>
      <dgm:t>
        <a:bodyPr/>
        <a:lstStyle/>
        <a:p>
          <a:endParaRPr lang="en-US"/>
        </a:p>
      </dgm:t>
    </dgm:pt>
    <dgm:pt modelId="{523FCC67-2D48-2E43-9122-D94A57B2BF0F}" type="sibTrans" cxnId="{760A3375-2EE4-BD49-91F8-7874ED6B4944}">
      <dgm:prSet/>
      <dgm:spPr/>
      <dgm:t>
        <a:bodyPr/>
        <a:lstStyle/>
        <a:p>
          <a:endParaRPr lang="en-US"/>
        </a:p>
      </dgm:t>
    </dgm:pt>
    <dgm:pt modelId="{382B1ADA-55D2-FC4B-AE32-BE9CB28CBFF6}">
      <dgm:prSet phldrT="[Text]" custT="1"/>
      <dgm:spPr/>
      <dgm:t>
        <a:bodyPr/>
        <a:lstStyle/>
        <a:p>
          <a:r>
            <a:rPr lang="en-US" sz="1800" dirty="0"/>
            <a:t>Descriptive data analysis and statistics</a:t>
          </a:r>
        </a:p>
      </dgm:t>
    </dgm:pt>
    <dgm:pt modelId="{C2FC2016-1C27-5E4F-9F59-0AFBC994F095}" type="parTrans" cxnId="{F5B8FAAB-DABF-5A45-8A07-64C06D3A2270}">
      <dgm:prSet/>
      <dgm:spPr/>
      <dgm:t>
        <a:bodyPr/>
        <a:lstStyle/>
        <a:p>
          <a:endParaRPr lang="en-US"/>
        </a:p>
      </dgm:t>
    </dgm:pt>
    <dgm:pt modelId="{8EF81698-CCE4-F341-87DB-B8C20381B5E3}" type="sibTrans" cxnId="{F5B8FAAB-DABF-5A45-8A07-64C06D3A2270}">
      <dgm:prSet/>
      <dgm:spPr/>
      <dgm:t>
        <a:bodyPr/>
        <a:lstStyle/>
        <a:p>
          <a:endParaRPr lang="en-US"/>
        </a:p>
      </dgm:t>
    </dgm:pt>
    <dgm:pt modelId="{81DE05D2-2858-664F-AC6E-1AB299835714}">
      <dgm:prSet phldrT="[Text]" custT="1"/>
      <dgm:spPr/>
      <dgm:t>
        <a:bodyPr/>
        <a:lstStyle/>
        <a:p>
          <a:r>
            <a:rPr lang="en-US" sz="2000" dirty="0"/>
            <a:t>Nearly 15,000 </a:t>
          </a:r>
          <a:r>
            <a:rPr lang="en-US" sz="2000" dirty="0" err="1"/>
            <a:t>zipcodes</a:t>
          </a:r>
          <a:endParaRPr lang="en-US" sz="2000" dirty="0"/>
        </a:p>
      </dgm:t>
    </dgm:pt>
    <dgm:pt modelId="{F8EE3CEA-24EC-6C49-A361-82177FBFEB48}" type="parTrans" cxnId="{6A3089F5-8755-3E46-AC54-F5CF312580B4}">
      <dgm:prSet/>
      <dgm:spPr/>
      <dgm:t>
        <a:bodyPr/>
        <a:lstStyle/>
        <a:p>
          <a:endParaRPr lang="en-US"/>
        </a:p>
      </dgm:t>
    </dgm:pt>
    <dgm:pt modelId="{067AF86A-AA4B-7845-AE09-1D70202221D6}" type="sibTrans" cxnId="{6A3089F5-8755-3E46-AC54-F5CF312580B4}">
      <dgm:prSet/>
      <dgm:spPr/>
      <dgm:t>
        <a:bodyPr/>
        <a:lstStyle/>
        <a:p>
          <a:endParaRPr lang="en-US"/>
        </a:p>
      </dgm:t>
    </dgm:pt>
    <dgm:pt modelId="{A3400217-8D56-7446-BBB5-24E18EA89931}">
      <dgm:prSet phldrT="[Text]" custT="1"/>
      <dgm:spPr/>
      <dgm:t>
        <a:bodyPr/>
        <a:lstStyle/>
        <a:p>
          <a:r>
            <a:rPr lang="en-US" sz="1800" dirty="0"/>
            <a:t>Time series modelling</a:t>
          </a:r>
        </a:p>
      </dgm:t>
    </dgm:pt>
    <dgm:pt modelId="{FCFCD70C-33E4-524E-92B1-1259DB4095FE}" type="parTrans" cxnId="{C0D2BAFB-C59D-4C43-AF32-E67F87E86713}">
      <dgm:prSet/>
      <dgm:spPr/>
      <dgm:t>
        <a:bodyPr/>
        <a:lstStyle/>
        <a:p>
          <a:endParaRPr lang="en-US"/>
        </a:p>
      </dgm:t>
    </dgm:pt>
    <dgm:pt modelId="{BBCC18C4-C26F-4747-AA2D-988F658FF145}" type="sibTrans" cxnId="{C0D2BAFB-C59D-4C43-AF32-E67F87E86713}">
      <dgm:prSet/>
      <dgm:spPr/>
      <dgm:t>
        <a:bodyPr/>
        <a:lstStyle/>
        <a:p>
          <a:endParaRPr lang="en-US"/>
        </a:p>
      </dgm:t>
    </dgm:pt>
    <dgm:pt modelId="{5AA32FE7-EC37-EA4F-ACD0-6D1404B9DE07}">
      <dgm:prSet phldrT="[Text]" custT="1"/>
      <dgm:spPr/>
      <dgm:t>
        <a:bodyPr/>
        <a:lstStyle/>
        <a:p>
          <a:r>
            <a:rPr lang="en-US" sz="2000" dirty="0"/>
            <a:t>270 monthly time series </a:t>
          </a:r>
        </a:p>
      </dgm:t>
    </dgm:pt>
    <dgm:pt modelId="{42F62BF5-A544-724C-B1B9-18DE97D937E7}" type="parTrans" cxnId="{2F0D2FB0-4448-824B-AE66-481F8EEC955C}">
      <dgm:prSet/>
      <dgm:spPr/>
      <dgm:t>
        <a:bodyPr/>
        <a:lstStyle/>
        <a:p>
          <a:endParaRPr lang="en-US"/>
        </a:p>
      </dgm:t>
    </dgm:pt>
    <dgm:pt modelId="{AC48E5BA-2670-AA4D-9842-2CFEC6E6C590}" type="sibTrans" cxnId="{2F0D2FB0-4448-824B-AE66-481F8EEC955C}">
      <dgm:prSet/>
      <dgm:spPr/>
      <dgm:t>
        <a:bodyPr/>
        <a:lstStyle/>
        <a:p>
          <a:endParaRPr lang="en-US"/>
        </a:p>
      </dgm:t>
    </dgm:pt>
    <dgm:pt modelId="{77A7C70E-9CD5-6A40-8353-162437D961BC}" type="pres">
      <dgm:prSet presAssocID="{D57D4CD9-1C87-3C44-A665-9362DE08C9C3}" presName="linear" presStyleCnt="0">
        <dgm:presLayoutVars>
          <dgm:dir/>
          <dgm:animLvl val="lvl"/>
          <dgm:resizeHandles val="exact"/>
        </dgm:presLayoutVars>
      </dgm:prSet>
      <dgm:spPr/>
    </dgm:pt>
    <dgm:pt modelId="{397E18BC-9FE1-7043-8356-592403C7F15E}" type="pres">
      <dgm:prSet presAssocID="{F002A75D-75BB-E54B-AFC3-E91BBF42E2C1}" presName="parentLin" presStyleCnt="0"/>
      <dgm:spPr/>
    </dgm:pt>
    <dgm:pt modelId="{8E45F651-19AE-1249-8BA5-77DD09DBDA36}" type="pres">
      <dgm:prSet presAssocID="{F002A75D-75BB-E54B-AFC3-E91BBF42E2C1}" presName="parentLeftMargin" presStyleLbl="node1" presStyleIdx="0" presStyleCnt="2"/>
      <dgm:spPr/>
    </dgm:pt>
    <dgm:pt modelId="{9FEF95F9-779E-4641-B155-D0B0B781634A}" type="pres">
      <dgm:prSet presAssocID="{F002A75D-75BB-E54B-AFC3-E91BBF42E2C1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C259AE1-066C-0443-99D2-162D5A12D13A}" type="pres">
      <dgm:prSet presAssocID="{F002A75D-75BB-E54B-AFC3-E91BBF42E2C1}" presName="negativeSpace" presStyleCnt="0"/>
      <dgm:spPr/>
    </dgm:pt>
    <dgm:pt modelId="{EF514EA4-A530-3D40-933C-0BB042766E1A}" type="pres">
      <dgm:prSet presAssocID="{F002A75D-75BB-E54B-AFC3-E91BBF42E2C1}" presName="childText" presStyleLbl="conFgAcc1" presStyleIdx="0" presStyleCnt="2">
        <dgm:presLayoutVars>
          <dgm:bulletEnabled val="1"/>
        </dgm:presLayoutVars>
      </dgm:prSet>
      <dgm:spPr/>
    </dgm:pt>
    <dgm:pt modelId="{111B7A45-7079-034D-8717-DD0720A628FA}" type="pres">
      <dgm:prSet presAssocID="{BD073697-4F8B-1D4F-9C6F-6C8F1670F628}" presName="spaceBetweenRectangles" presStyleCnt="0"/>
      <dgm:spPr/>
    </dgm:pt>
    <dgm:pt modelId="{44188674-F009-F24F-A1AF-C3A4C245A33F}" type="pres">
      <dgm:prSet presAssocID="{1C62A3EA-DEF6-DB47-8277-9BEBB4B1525D}" presName="parentLin" presStyleCnt="0"/>
      <dgm:spPr/>
    </dgm:pt>
    <dgm:pt modelId="{2E2861E4-95C4-7A49-A85C-90C35AEA40BD}" type="pres">
      <dgm:prSet presAssocID="{1C62A3EA-DEF6-DB47-8277-9BEBB4B1525D}" presName="parentLeftMargin" presStyleLbl="node1" presStyleIdx="0" presStyleCnt="2"/>
      <dgm:spPr/>
    </dgm:pt>
    <dgm:pt modelId="{F434568D-E726-1B40-9BA1-D768F948C7DA}" type="pres">
      <dgm:prSet presAssocID="{1C62A3EA-DEF6-DB47-8277-9BEBB4B1525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9E0B9F4-E522-B94C-B830-6D60C86C13BC}" type="pres">
      <dgm:prSet presAssocID="{1C62A3EA-DEF6-DB47-8277-9BEBB4B1525D}" presName="negativeSpace" presStyleCnt="0"/>
      <dgm:spPr/>
    </dgm:pt>
    <dgm:pt modelId="{126801D2-FAFF-774C-A652-9EDFD64C4AC6}" type="pres">
      <dgm:prSet presAssocID="{1C62A3EA-DEF6-DB47-8277-9BEBB4B1525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4C707614-B6A1-8A4C-8EA5-CC11E10422B5}" type="presOf" srcId="{5AA32FE7-EC37-EA4F-ACD0-6D1404B9DE07}" destId="{EF514EA4-A530-3D40-933C-0BB042766E1A}" srcOrd="0" destOrd="2" presId="urn:microsoft.com/office/officeart/2005/8/layout/list1"/>
    <dgm:cxn modelId="{47CF601B-9F86-F84E-A722-31697D6DBDEB}" type="presOf" srcId="{382B1ADA-55D2-FC4B-AE32-BE9CB28CBFF6}" destId="{126801D2-FAFF-774C-A652-9EDFD64C4AC6}" srcOrd="0" destOrd="0" presId="urn:microsoft.com/office/officeart/2005/8/layout/list1"/>
    <dgm:cxn modelId="{A561311C-FB29-4F4D-B687-2E83CC4AD4EC}" type="presOf" srcId="{D9E9D128-93DA-0A4E-8C35-E64D82002EDD}" destId="{EF514EA4-A530-3D40-933C-0BB042766E1A}" srcOrd="0" destOrd="0" presId="urn:microsoft.com/office/officeart/2005/8/layout/list1"/>
    <dgm:cxn modelId="{887CC256-9AA6-2E46-9581-C7CA55B9EEC3}" type="presOf" srcId="{81DE05D2-2858-664F-AC6E-1AB299835714}" destId="{EF514EA4-A530-3D40-933C-0BB042766E1A}" srcOrd="0" destOrd="1" presId="urn:microsoft.com/office/officeart/2005/8/layout/list1"/>
    <dgm:cxn modelId="{CD80A35A-CD61-FC4B-9544-ED5B6C28A422}" type="presOf" srcId="{F002A75D-75BB-E54B-AFC3-E91BBF42E2C1}" destId="{8E45F651-19AE-1249-8BA5-77DD09DBDA36}" srcOrd="0" destOrd="0" presId="urn:microsoft.com/office/officeart/2005/8/layout/list1"/>
    <dgm:cxn modelId="{750E3A5E-1276-024D-B8AB-A5191E042D01}" type="presOf" srcId="{F002A75D-75BB-E54B-AFC3-E91BBF42E2C1}" destId="{9FEF95F9-779E-4641-B155-D0B0B781634A}" srcOrd="1" destOrd="0" presId="urn:microsoft.com/office/officeart/2005/8/layout/list1"/>
    <dgm:cxn modelId="{0DA94E5F-1F03-5047-9663-48058AC438A2}" type="presOf" srcId="{1C62A3EA-DEF6-DB47-8277-9BEBB4B1525D}" destId="{F434568D-E726-1B40-9BA1-D768F948C7DA}" srcOrd="1" destOrd="0" presId="urn:microsoft.com/office/officeart/2005/8/layout/list1"/>
    <dgm:cxn modelId="{61150160-1BE4-BA42-AA0D-992FD91892F0}" type="presOf" srcId="{A3400217-8D56-7446-BBB5-24E18EA89931}" destId="{126801D2-FAFF-774C-A652-9EDFD64C4AC6}" srcOrd="0" destOrd="1" presId="urn:microsoft.com/office/officeart/2005/8/layout/list1"/>
    <dgm:cxn modelId="{760A3375-2EE4-BD49-91F8-7874ED6B4944}" srcId="{D57D4CD9-1C87-3C44-A665-9362DE08C9C3}" destId="{1C62A3EA-DEF6-DB47-8277-9BEBB4B1525D}" srcOrd="1" destOrd="0" parTransId="{59BC12A2-4B43-5B49-8A72-35DC0DA503E4}" sibTransId="{523FCC67-2D48-2E43-9122-D94A57B2BF0F}"/>
    <dgm:cxn modelId="{885B759E-178C-2A48-865D-E90827FFD649}" srcId="{D57D4CD9-1C87-3C44-A665-9362DE08C9C3}" destId="{F002A75D-75BB-E54B-AFC3-E91BBF42E2C1}" srcOrd="0" destOrd="0" parTransId="{71E8E02B-C529-A544-A999-0939B0C2D381}" sibTransId="{BD073697-4F8B-1D4F-9C6F-6C8F1670F628}"/>
    <dgm:cxn modelId="{02081AA8-D46A-DF49-8459-E9189D8B5690}" srcId="{F002A75D-75BB-E54B-AFC3-E91BBF42E2C1}" destId="{D9E9D128-93DA-0A4E-8C35-E64D82002EDD}" srcOrd="0" destOrd="0" parTransId="{F311A1F9-0180-314F-A871-16A3DA4E976B}" sibTransId="{C7389795-5948-6940-A05C-CB0B91256838}"/>
    <dgm:cxn modelId="{F5B8FAAB-DABF-5A45-8A07-64C06D3A2270}" srcId="{1C62A3EA-DEF6-DB47-8277-9BEBB4B1525D}" destId="{382B1ADA-55D2-FC4B-AE32-BE9CB28CBFF6}" srcOrd="0" destOrd="0" parTransId="{C2FC2016-1C27-5E4F-9F59-0AFBC994F095}" sibTransId="{8EF81698-CCE4-F341-87DB-B8C20381B5E3}"/>
    <dgm:cxn modelId="{2F0D2FB0-4448-824B-AE66-481F8EEC955C}" srcId="{F002A75D-75BB-E54B-AFC3-E91BBF42E2C1}" destId="{5AA32FE7-EC37-EA4F-ACD0-6D1404B9DE07}" srcOrd="2" destOrd="0" parTransId="{42F62BF5-A544-724C-B1B9-18DE97D937E7}" sibTransId="{AC48E5BA-2670-AA4D-9842-2CFEC6E6C590}"/>
    <dgm:cxn modelId="{10ADB5BB-F7A8-514E-B435-FEC6ED092A09}" type="presOf" srcId="{1C62A3EA-DEF6-DB47-8277-9BEBB4B1525D}" destId="{2E2861E4-95C4-7A49-A85C-90C35AEA40BD}" srcOrd="0" destOrd="0" presId="urn:microsoft.com/office/officeart/2005/8/layout/list1"/>
    <dgm:cxn modelId="{3039C3EA-76B9-6648-AC50-4FD328C27186}" type="presOf" srcId="{D57D4CD9-1C87-3C44-A665-9362DE08C9C3}" destId="{77A7C70E-9CD5-6A40-8353-162437D961BC}" srcOrd="0" destOrd="0" presId="urn:microsoft.com/office/officeart/2005/8/layout/list1"/>
    <dgm:cxn modelId="{6A3089F5-8755-3E46-AC54-F5CF312580B4}" srcId="{F002A75D-75BB-E54B-AFC3-E91BBF42E2C1}" destId="{81DE05D2-2858-664F-AC6E-1AB299835714}" srcOrd="1" destOrd="0" parTransId="{F8EE3CEA-24EC-6C49-A361-82177FBFEB48}" sibTransId="{067AF86A-AA4B-7845-AE09-1D70202221D6}"/>
    <dgm:cxn modelId="{C0D2BAFB-C59D-4C43-AF32-E67F87E86713}" srcId="{1C62A3EA-DEF6-DB47-8277-9BEBB4B1525D}" destId="{A3400217-8D56-7446-BBB5-24E18EA89931}" srcOrd="1" destOrd="0" parTransId="{FCFCD70C-33E4-524E-92B1-1259DB4095FE}" sibTransId="{BBCC18C4-C26F-4747-AA2D-988F658FF145}"/>
    <dgm:cxn modelId="{595604F8-FE40-CA49-803C-916485E2A0C4}" type="presParOf" srcId="{77A7C70E-9CD5-6A40-8353-162437D961BC}" destId="{397E18BC-9FE1-7043-8356-592403C7F15E}" srcOrd="0" destOrd="0" presId="urn:microsoft.com/office/officeart/2005/8/layout/list1"/>
    <dgm:cxn modelId="{77A4339D-38F2-2D44-8B5F-A837E7715088}" type="presParOf" srcId="{397E18BC-9FE1-7043-8356-592403C7F15E}" destId="{8E45F651-19AE-1249-8BA5-77DD09DBDA36}" srcOrd="0" destOrd="0" presId="urn:microsoft.com/office/officeart/2005/8/layout/list1"/>
    <dgm:cxn modelId="{F1AF67B6-F8A7-2D41-A860-ED83FBAECDCE}" type="presParOf" srcId="{397E18BC-9FE1-7043-8356-592403C7F15E}" destId="{9FEF95F9-779E-4641-B155-D0B0B781634A}" srcOrd="1" destOrd="0" presId="urn:microsoft.com/office/officeart/2005/8/layout/list1"/>
    <dgm:cxn modelId="{B73466B5-86ED-9F48-9FE3-2D875C38B595}" type="presParOf" srcId="{77A7C70E-9CD5-6A40-8353-162437D961BC}" destId="{0C259AE1-066C-0443-99D2-162D5A12D13A}" srcOrd="1" destOrd="0" presId="urn:microsoft.com/office/officeart/2005/8/layout/list1"/>
    <dgm:cxn modelId="{1682A81E-8430-594E-AA25-8D3B7911CCA4}" type="presParOf" srcId="{77A7C70E-9CD5-6A40-8353-162437D961BC}" destId="{EF514EA4-A530-3D40-933C-0BB042766E1A}" srcOrd="2" destOrd="0" presId="urn:microsoft.com/office/officeart/2005/8/layout/list1"/>
    <dgm:cxn modelId="{6B7300A6-BD9A-3A48-A04D-478B89DE5381}" type="presParOf" srcId="{77A7C70E-9CD5-6A40-8353-162437D961BC}" destId="{111B7A45-7079-034D-8717-DD0720A628FA}" srcOrd="3" destOrd="0" presId="urn:microsoft.com/office/officeart/2005/8/layout/list1"/>
    <dgm:cxn modelId="{D9D5C499-C573-0C40-8CC1-AF73D34D14F0}" type="presParOf" srcId="{77A7C70E-9CD5-6A40-8353-162437D961BC}" destId="{44188674-F009-F24F-A1AF-C3A4C245A33F}" srcOrd="4" destOrd="0" presId="urn:microsoft.com/office/officeart/2005/8/layout/list1"/>
    <dgm:cxn modelId="{88FCD6CB-DCD7-B94C-B599-4CDB6CF5F834}" type="presParOf" srcId="{44188674-F009-F24F-A1AF-C3A4C245A33F}" destId="{2E2861E4-95C4-7A49-A85C-90C35AEA40BD}" srcOrd="0" destOrd="0" presId="urn:microsoft.com/office/officeart/2005/8/layout/list1"/>
    <dgm:cxn modelId="{660FFA9E-CFEE-6B42-B9C4-9C483A11B13D}" type="presParOf" srcId="{44188674-F009-F24F-A1AF-C3A4C245A33F}" destId="{F434568D-E726-1B40-9BA1-D768F948C7DA}" srcOrd="1" destOrd="0" presId="urn:microsoft.com/office/officeart/2005/8/layout/list1"/>
    <dgm:cxn modelId="{8AD470DA-119D-B545-8530-EC3D19BCED1E}" type="presParOf" srcId="{77A7C70E-9CD5-6A40-8353-162437D961BC}" destId="{B9E0B9F4-E522-B94C-B830-6D60C86C13BC}" srcOrd="5" destOrd="0" presId="urn:microsoft.com/office/officeart/2005/8/layout/list1"/>
    <dgm:cxn modelId="{D0578D4B-D483-4642-AAEC-27C2E9BEC8CE}" type="presParOf" srcId="{77A7C70E-9CD5-6A40-8353-162437D961BC}" destId="{126801D2-FAFF-774C-A652-9EDFD64C4AC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6A8450F-C590-4943-9DCD-E7CAE2D4DFA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70656E-1DD8-4CAC-9624-14E07DB1DC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Model improvements should take into account external factors (mortgage rates, economic conditions)</a:t>
          </a:r>
        </a:p>
      </dgm:t>
    </dgm:pt>
    <dgm:pt modelId="{61B50020-89AB-48B5-8D70-F0DF5EF1EF7D}" type="parTrans" cxnId="{A303C2AD-167A-442A-B628-27373843C8E0}">
      <dgm:prSet/>
      <dgm:spPr/>
      <dgm:t>
        <a:bodyPr/>
        <a:lstStyle/>
        <a:p>
          <a:endParaRPr lang="en-US"/>
        </a:p>
      </dgm:t>
    </dgm:pt>
    <dgm:pt modelId="{9AB7DE55-4B70-4B2A-A445-7EB1210EDDFC}" type="sibTrans" cxnId="{A303C2AD-167A-442A-B628-27373843C8E0}">
      <dgm:prSet/>
      <dgm:spPr/>
      <dgm:t>
        <a:bodyPr/>
        <a:lstStyle/>
        <a:p>
          <a:endParaRPr lang="en-US"/>
        </a:p>
      </dgm:t>
    </dgm:pt>
    <dgm:pt modelId="{942D3109-2570-453C-865A-BA76D6CC3A70}" type="pres">
      <dgm:prSet presAssocID="{26A8450F-C590-4943-9DCD-E7CAE2D4DFAA}" presName="root" presStyleCnt="0">
        <dgm:presLayoutVars>
          <dgm:dir/>
          <dgm:resizeHandles val="exact"/>
        </dgm:presLayoutVars>
      </dgm:prSet>
      <dgm:spPr/>
    </dgm:pt>
    <dgm:pt modelId="{8A9432BD-F7C2-4974-BF79-DDD3D376529A}" type="pres">
      <dgm:prSet presAssocID="{CF70656E-1DD8-4CAC-9624-14E07DB1DCA9}" presName="compNode" presStyleCnt="0"/>
      <dgm:spPr/>
    </dgm:pt>
    <dgm:pt modelId="{0B17B61F-FF9C-4FF7-AABB-CA7588B86E3C}" type="pres">
      <dgm:prSet presAssocID="{CF70656E-1DD8-4CAC-9624-14E07DB1DCA9}" presName="iconRect" presStyleLbl="node1" presStyleIdx="0" presStyleCnt="1" custLinFactX="-32371" custLinFactNeighborX="-100000" custLinFactNeighborY="-615"/>
      <dgm:spPr>
        <a:ln>
          <a:noFill/>
        </a:ln>
      </dgm:spPr>
    </dgm:pt>
    <dgm:pt modelId="{CA616E5A-724E-45A2-97B7-5F4B11EFAD37}" type="pres">
      <dgm:prSet presAssocID="{CF70656E-1DD8-4CAC-9624-14E07DB1DCA9}" presName="spaceRect" presStyleCnt="0"/>
      <dgm:spPr/>
    </dgm:pt>
    <dgm:pt modelId="{E9D4EA30-DB60-4E01-9D30-AE38A71BA715}" type="pres">
      <dgm:prSet presAssocID="{CF70656E-1DD8-4CAC-9624-14E07DB1DCA9}" presName="textRect" presStyleLbl="revTx" presStyleIdx="0" presStyleCnt="1" custScaleX="105280" custScaleY="149682" custLinFactNeighborX="-57535" custLinFactNeighborY="-1163">
        <dgm:presLayoutVars>
          <dgm:chMax val="1"/>
          <dgm:chPref val="1"/>
        </dgm:presLayoutVars>
      </dgm:prSet>
      <dgm:spPr/>
    </dgm:pt>
  </dgm:ptLst>
  <dgm:cxnLst>
    <dgm:cxn modelId="{6B054313-0D19-47FB-959E-85A195A10637}" type="presOf" srcId="{26A8450F-C590-4943-9DCD-E7CAE2D4DFAA}" destId="{942D3109-2570-453C-865A-BA76D6CC3A70}" srcOrd="0" destOrd="0" presId="urn:microsoft.com/office/officeart/2018/2/layout/IconLabelList"/>
    <dgm:cxn modelId="{297E2D95-7D43-4906-85E3-4682CE6CF635}" type="presOf" srcId="{CF70656E-1DD8-4CAC-9624-14E07DB1DCA9}" destId="{E9D4EA30-DB60-4E01-9D30-AE38A71BA715}" srcOrd="0" destOrd="0" presId="urn:microsoft.com/office/officeart/2018/2/layout/IconLabelList"/>
    <dgm:cxn modelId="{A303C2AD-167A-442A-B628-27373843C8E0}" srcId="{26A8450F-C590-4943-9DCD-E7CAE2D4DFAA}" destId="{CF70656E-1DD8-4CAC-9624-14E07DB1DCA9}" srcOrd="0" destOrd="0" parTransId="{61B50020-89AB-48B5-8D70-F0DF5EF1EF7D}" sibTransId="{9AB7DE55-4B70-4B2A-A445-7EB1210EDDFC}"/>
    <dgm:cxn modelId="{C6070A52-E213-4174-808A-3EF48CD2EEA4}" type="presParOf" srcId="{942D3109-2570-453C-865A-BA76D6CC3A70}" destId="{8A9432BD-F7C2-4974-BF79-DDD3D376529A}" srcOrd="0" destOrd="0" presId="urn:microsoft.com/office/officeart/2018/2/layout/IconLabelList"/>
    <dgm:cxn modelId="{52C1C6C2-5CF0-4A7D-9F9E-491DEB96D044}" type="presParOf" srcId="{8A9432BD-F7C2-4974-BF79-DDD3D376529A}" destId="{0B17B61F-FF9C-4FF7-AABB-CA7588B86E3C}" srcOrd="0" destOrd="0" presId="urn:microsoft.com/office/officeart/2018/2/layout/IconLabelList"/>
    <dgm:cxn modelId="{EF1C25D6-4C89-4ACD-9435-A2D42C4A553A}" type="presParOf" srcId="{8A9432BD-F7C2-4974-BF79-DDD3D376529A}" destId="{CA616E5A-724E-45A2-97B7-5F4B11EFAD37}" srcOrd="1" destOrd="0" presId="urn:microsoft.com/office/officeart/2018/2/layout/IconLabelList"/>
    <dgm:cxn modelId="{9826C5B5-C90F-41F2-9F4A-0633B33EA828}" type="presParOf" srcId="{8A9432BD-F7C2-4974-BF79-DDD3D376529A}" destId="{E9D4EA30-DB60-4E01-9D30-AE38A71BA71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514EA4-A530-3D40-933C-0BB042766E1A}">
      <dsp:nvSpPr>
        <dsp:cNvPr id="0" name=""/>
        <dsp:cNvSpPr/>
      </dsp:nvSpPr>
      <dsp:spPr>
        <a:xfrm>
          <a:off x="0" y="414491"/>
          <a:ext cx="3409782" cy="16159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637" tIns="562356" rIns="264637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Zillow Research Data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Nearly 15,000 </a:t>
          </a:r>
          <a:r>
            <a:rPr lang="en-US" sz="2000" kern="1200" dirty="0" err="1"/>
            <a:t>zipcodes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270 monthly time series </a:t>
          </a:r>
        </a:p>
      </dsp:txBody>
      <dsp:txXfrm>
        <a:off x="0" y="414491"/>
        <a:ext cx="3409782" cy="1615949"/>
      </dsp:txXfrm>
    </dsp:sp>
    <dsp:sp modelId="{9FEF95F9-779E-4641-B155-D0B0B781634A}">
      <dsp:nvSpPr>
        <dsp:cNvPr id="0" name=""/>
        <dsp:cNvSpPr/>
      </dsp:nvSpPr>
      <dsp:spPr>
        <a:xfrm>
          <a:off x="170489" y="15971"/>
          <a:ext cx="2386847" cy="7970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217" tIns="0" rIns="9021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Data</a:t>
          </a:r>
          <a:endParaRPr lang="en-US" sz="2700" b="1" kern="1200" dirty="0"/>
        </a:p>
      </dsp:txBody>
      <dsp:txXfrm>
        <a:off x="209397" y="54879"/>
        <a:ext cx="2309031" cy="719224"/>
      </dsp:txXfrm>
    </dsp:sp>
    <dsp:sp modelId="{126801D2-FAFF-774C-A652-9EDFD64C4AC6}">
      <dsp:nvSpPr>
        <dsp:cNvPr id="0" name=""/>
        <dsp:cNvSpPr/>
      </dsp:nvSpPr>
      <dsp:spPr>
        <a:xfrm>
          <a:off x="0" y="2574761"/>
          <a:ext cx="3409782" cy="144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-611709"/>
              <a:satOff val="32535"/>
              <a:lumOff val="94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4637" tIns="562356" rIns="264637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Descriptive data analysis and statistics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Time series modelling</a:t>
          </a:r>
        </a:p>
      </dsp:txBody>
      <dsp:txXfrm>
        <a:off x="0" y="2574761"/>
        <a:ext cx="3409782" cy="1445850"/>
      </dsp:txXfrm>
    </dsp:sp>
    <dsp:sp modelId="{F434568D-E726-1B40-9BA1-D768F948C7DA}">
      <dsp:nvSpPr>
        <dsp:cNvPr id="0" name=""/>
        <dsp:cNvSpPr/>
      </dsp:nvSpPr>
      <dsp:spPr>
        <a:xfrm>
          <a:off x="170489" y="2176241"/>
          <a:ext cx="2386847" cy="797040"/>
        </a:xfrm>
        <a:prstGeom prst="roundRect">
          <a:avLst/>
        </a:prstGeom>
        <a:gradFill rotWithShape="0">
          <a:gsLst>
            <a:gs pos="0">
              <a:schemeClr val="accent2">
                <a:hueOff val="-611709"/>
                <a:satOff val="32535"/>
                <a:lumOff val="9411"/>
                <a:alphaOff val="0"/>
                <a:tint val="98000"/>
                <a:lumMod val="110000"/>
              </a:schemeClr>
            </a:gs>
            <a:gs pos="84000">
              <a:schemeClr val="accent2">
                <a:hueOff val="-611709"/>
                <a:satOff val="32535"/>
                <a:lumOff val="9411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0217" tIns="0" rIns="90217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Methods</a:t>
          </a:r>
        </a:p>
      </dsp:txBody>
      <dsp:txXfrm>
        <a:off x="209397" y="2215149"/>
        <a:ext cx="2309031" cy="7192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7B61F-FF9C-4FF7-AABB-CA7588B86E3C}">
      <dsp:nvSpPr>
        <dsp:cNvPr id="0" name=""/>
        <dsp:cNvSpPr/>
      </dsp:nvSpPr>
      <dsp:spPr>
        <a:xfrm>
          <a:off x="1969682" y="42296"/>
          <a:ext cx="1944000" cy="194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4EA30-DB60-4E01-9D30-AE38A71BA715}">
      <dsp:nvSpPr>
        <dsp:cNvPr id="0" name=""/>
        <dsp:cNvSpPr/>
      </dsp:nvSpPr>
      <dsp:spPr>
        <a:xfrm>
          <a:off x="755415" y="2266381"/>
          <a:ext cx="4548096" cy="1347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 improvements should take into account external factors (mortgage rates, economic conditions)</a:t>
          </a:r>
        </a:p>
      </dsp:txBody>
      <dsp:txXfrm>
        <a:off x="755415" y="2266381"/>
        <a:ext cx="4548096" cy="13471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2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303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0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6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4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6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14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06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1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57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10/31/22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402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mailto:magali.solimano@gmail.com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8DC187CF-00D5-4C54-8CEA-55B1578FB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B2D36-4CE1-8C42-B713-E6B73D8F6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000698"/>
            <a:ext cx="10993549" cy="1475013"/>
          </a:xfrm>
        </p:spPr>
        <p:txBody>
          <a:bodyPr>
            <a:normAutofit/>
          </a:bodyPr>
          <a:lstStyle/>
          <a:p>
            <a:r>
              <a:rPr lang="en-US" sz="3300" dirty="0"/>
              <a:t>Phase IV project:</a:t>
            </a:r>
            <a:br>
              <a:rPr lang="en-US" sz="3300" dirty="0"/>
            </a:br>
            <a:r>
              <a:rPr lang="en-US" sz="3300" dirty="0"/>
              <a:t>TIME SERIES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4C4FF-6D05-4343-B907-FD8B9BA86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Magali </a:t>
            </a:r>
            <a:r>
              <a:rPr lang="en-US" dirty="0" err="1"/>
              <a:t>Solimano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OCTOBER 2022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02B3D223-C30D-43A9-B126-06A36B23B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578340-64CF-4F32-A365-26A2F0922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2BB4EC-34A6-4D87-A80D-89361DDAC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FDA1CC-BEA7-43AA-A41F-5343D963B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 descr="Close up photo of colorful graph data">
            <a:extLst>
              <a:ext uri="{FF2B5EF4-FFF2-40B4-BE49-F238E27FC236}">
                <a16:creationId xmlns:a16="http://schemas.microsoft.com/office/drawing/2014/main" id="{D172E38E-A0FC-8D46-B0B3-CF95EB6FA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5" y="578192"/>
            <a:ext cx="11298932" cy="367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9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16EE7-61EF-FD4B-8D8A-02FC95606D90}"/>
              </a:ext>
            </a:extLst>
          </p:cNvPr>
          <p:cNvSpPr txBox="1"/>
          <p:nvPr/>
        </p:nvSpPr>
        <p:spPr>
          <a:xfrm>
            <a:off x="581192" y="2152891"/>
            <a:ext cx="8122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Problem Statement</a:t>
            </a:r>
          </a:p>
          <a:p>
            <a:pPr marL="342900" indent="-342900">
              <a:buAutoNum type="arabicPeriod"/>
            </a:pPr>
            <a:r>
              <a:rPr lang="en-US" dirty="0"/>
              <a:t>Goal</a:t>
            </a:r>
          </a:p>
          <a:p>
            <a:pPr marL="342900" indent="-342900">
              <a:buAutoNum type="arabicPeriod"/>
            </a:pPr>
            <a:r>
              <a:rPr lang="en-US" dirty="0"/>
              <a:t>Data Understanding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Recommendations</a:t>
            </a:r>
          </a:p>
          <a:p>
            <a:pPr marL="342900" indent="-342900">
              <a:buAutoNum type="arabicPeriod"/>
            </a:pPr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80593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255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0F28E-40C2-EA49-AAC2-88F205274173}"/>
              </a:ext>
            </a:extLst>
          </p:cNvPr>
          <p:cNvSpPr txBox="1"/>
          <p:nvPr/>
        </p:nvSpPr>
        <p:spPr>
          <a:xfrm>
            <a:off x="441882" y="1486612"/>
            <a:ext cx="11306422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22238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First-time homeowners are looking to identify the top 5 best zip codes to invest in over 5-year period.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6A8C54AF-E154-514A-9795-8EBE0E450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546" y="2080974"/>
            <a:ext cx="6604197" cy="438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2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2550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0F28E-40C2-EA49-AAC2-88F205274173}"/>
              </a:ext>
            </a:extLst>
          </p:cNvPr>
          <p:cNvSpPr txBox="1"/>
          <p:nvPr/>
        </p:nvSpPr>
        <p:spPr>
          <a:xfrm>
            <a:off x="430306" y="1440313"/>
            <a:ext cx="11338560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22238"/>
            <a:r>
              <a:rPr lang="en-US" dirty="0">
                <a:solidFill>
                  <a:schemeClr val="bg1"/>
                </a:solidFill>
                <a:latin typeface="-apple-system"/>
              </a:rPr>
              <a:t>Identify highest ROI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-apple-system"/>
              </a:rPr>
              <a:t>zipcodes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with below-median sales price in state of Florida, which has high percentage of </a:t>
            </a:r>
            <a:r>
              <a:rPr lang="en-US" b="0" i="0" dirty="0" err="1">
                <a:solidFill>
                  <a:schemeClr val="bg1"/>
                </a:solidFill>
                <a:effectLst/>
                <a:latin typeface="-apple-system"/>
              </a:rPr>
              <a:t>zipcodes</a:t>
            </a:r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 that meet this criteria.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ADC2A2BA-651B-8F4B-953A-A67DB54914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739" y="2263689"/>
            <a:ext cx="5432250" cy="4409358"/>
          </a:xfr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F0B5A8B-B9DA-3D40-9A55-C72C2633EBA6}"/>
              </a:ext>
            </a:extLst>
          </p:cNvPr>
          <p:cNvSpPr/>
          <p:nvPr/>
        </p:nvSpPr>
        <p:spPr>
          <a:xfrm>
            <a:off x="2630908" y="2486526"/>
            <a:ext cx="160421" cy="19090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737C8C8-8465-5B4E-BAD5-CE2A6B2C8DF7}"/>
              </a:ext>
            </a:extLst>
          </p:cNvPr>
          <p:cNvSpPr/>
          <p:nvPr/>
        </p:nvSpPr>
        <p:spPr>
          <a:xfrm>
            <a:off x="991498" y="4715910"/>
            <a:ext cx="160421" cy="19090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C8D9537-698C-604C-9111-537F314A80CF}"/>
              </a:ext>
            </a:extLst>
          </p:cNvPr>
          <p:cNvGrpSpPr/>
          <p:nvPr/>
        </p:nvGrpSpPr>
        <p:grpSpPr>
          <a:xfrm>
            <a:off x="5967664" y="2225365"/>
            <a:ext cx="6012116" cy="4409358"/>
            <a:chOff x="5207866" y="1808162"/>
            <a:chExt cx="6652345" cy="4333394"/>
          </a:xfrm>
        </p:grpSpPr>
        <p:pic>
          <p:nvPicPr>
            <p:cNvPr id="18" name="Picture 17" descr="Chart, box and whisker chart&#10;&#10;Description automatically generated">
              <a:extLst>
                <a:ext uri="{FF2B5EF4-FFF2-40B4-BE49-F238E27FC236}">
                  <a16:creationId xmlns:a16="http://schemas.microsoft.com/office/drawing/2014/main" id="{585E2DE4-B578-3044-BD97-93D0ABF8E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7866" y="1808162"/>
              <a:ext cx="6652345" cy="4333394"/>
            </a:xfrm>
            <a:prstGeom prst="rect">
              <a:avLst/>
            </a:prstGeom>
          </p:spPr>
        </p:pic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B20F2DF-7966-DA44-A1CF-A322219D221C}"/>
                </a:ext>
              </a:extLst>
            </p:cNvPr>
            <p:cNvSpPr/>
            <p:nvPr/>
          </p:nvSpPr>
          <p:spPr>
            <a:xfrm>
              <a:off x="6200774" y="5014912"/>
              <a:ext cx="2386012" cy="32861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AAB079DD-35D9-6449-8A37-BDB4B6645984}"/>
                </a:ext>
              </a:extLst>
            </p:cNvPr>
            <p:cNvSpPr/>
            <p:nvPr/>
          </p:nvSpPr>
          <p:spPr>
            <a:xfrm>
              <a:off x="9310686" y="2428875"/>
              <a:ext cx="2386012" cy="1381126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65B2157-75ED-1C4F-9782-A77692317056}"/>
              </a:ext>
            </a:extLst>
          </p:cNvPr>
          <p:cNvCxnSpPr/>
          <p:nvPr/>
        </p:nvCxnSpPr>
        <p:spPr>
          <a:xfrm>
            <a:off x="5903496" y="2086644"/>
            <a:ext cx="0" cy="458640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264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r>
              <a:rPr lang="en-US"/>
              <a:t>Data understanding</a:t>
            </a:r>
            <a:endParaRPr lang="en-US" dirty="0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139A360-8DFF-E548-87E4-ADD3089CA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417586"/>
              </p:ext>
            </p:extLst>
          </p:nvPr>
        </p:nvGraphicFramePr>
        <p:xfrm>
          <a:off x="601255" y="1964168"/>
          <a:ext cx="3409782" cy="4036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90E14173-A1C4-6B4A-9D1C-8DEBBD1BB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7618" y="1859878"/>
            <a:ext cx="7127544" cy="349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00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3C6D-F702-9241-B815-9405ECB9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91801"/>
            <a:ext cx="11029616" cy="72406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B79E-B616-7340-A1A3-272DA37C3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20" y="1731013"/>
            <a:ext cx="5384800" cy="248806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1"/>
                </a:solidFill>
              </a:rPr>
              <a:t>SARIMAX model was run and fit on ten </a:t>
            </a:r>
            <a:r>
              <a:rPr lang="en-US" dirty="0" err="1">
                <a:solidFill>
                  <a:schemeClr val="tx1"/>
                </a:solidFill>
              </a:rPr>
              <a:t>zipcodes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5y forecasts: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Overfitting: training data performed better than test data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Wide confidence intervals, indicating uncertainty 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B7010D5-DEDC-8B4D-A71E-9A071D5BA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390" y="1977857"/>
            <a:ext cx="5384800" cy="46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330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1588EAD-27DD-4E2D-B308-47C473EC9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2" name="Rectangle 171">
            <a:extLst>
              <a:ext uri="{FF2B5EF4-FFF2-40B4-BE49-F238E27FC236}">
                <a16:creationId xmlns:a16="http://schemas.microsoft.com/office/drawing/2014/main" id="{3952E577-47F7-4118-BE5E-697E5BAB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1B4E6-80E6-BE48-BE9D-287DF5D5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4" y="574832"/>
            <a:ext cx="11307525" cy="742942"/>
          </a:xfrm>
          <a:solidFill>
            <a:schemeClr val="accent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recommendations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F88F0D-A5AB-4F16-9006-767488EF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5437992-4567-4CA9-90E7-73A1A963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4541DFD-36B9-4CF6-BF3E-8BD76B5A6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E176DC1-4BD8-490B-B30B-B4B1D106C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08E1E733-72D0-3B47-B546-BD68BCE328B6}"/>
              </a:ext>
            </a:extLst>
          </p:cNvPr>
          <p:cNvSpPr txBox="1">
            <a:spLocks/>
          </p:cNvSpPr>
          <p:nvPr/>
        </p:nvSpPr>
        <p:spPr>
          <a:xfrm>
            <a:off x="439545" y="1664793"/>
            <a:ext cx="3802285" cy="4674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r>
              <a:rPr lang="en-US" dirty="0"/>
              <a:t>Invest in </a:t>
            </a:r>
            <a:r>
              <a:rPr lang="en-US" dirty="0" err="1"/>
              <a:t>zipcodes</a:t>
            </a:r>
            <a:r>
              <a:rPr lang="en-US" dirty="0"/>
              <a:t>:</a:t>
            </a:r>
          </a:p>
          <a:p>
            <a:r>
              <a:rPr lang="en-US" sz="1600" dirty="0"/>
              <a:t>Pompano Beach (Miami metro)</a:t>
            </a:r>
          </a:p>
          <a:p>
            <a:r>
              <a:rPr lang="en-US" sz="1600" dirty="0"/>
              <a:t>St. Petersburg (Tampa metro)</a:t>
            </a:r>
          </a:p>
          <a:p>
            <a:r>
              <a:rPr lang="en-US" sz="1600" dirty="0"/>
              <a:t>Bradenton (Bradenton/</a:t>
            </a:r>
            <a:r>
              <a:rPr lang="en-US" sz="1600" dirty="0" err="1"/>
              <a:t>Sarastota</a:t>
            </a:r>
            <a:r>
              <a:rPr lang="en-US" sz="1600" dirty="0"/>
              <a:t> metro)</a:t>
            </a:r>
          </a:p>
          <a:p>
            <a:r>
              <a:rPr lang="en-US" sz="1600" dirty="0"/>
              <a:t>Egypt Lake Leto (Tampa metro)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164E3F-CFDD-394D-BF1C-73CEF5869E91}"/>
              </a:ext>
            </a:extLst>
          </p:cNvPr>
          <p:cNvGrpSpPr/>
          <p:nvPr/>
        </p:nvGrpSpPr>
        <p:grpSpPr>
          <a:xfrm>
            <a:off x="4132527" y="1587620"/>
            <a:ext cx="7658100" cy="4914900"/>
            <a:chOff x="3426677" y="1715956"/>
            <a:chExt cx="7658100" cy="4914900"/>
          </a:xfrm>
        </p:grpSpPr>
        <p:pic>
          <p:nvPicPr>
            <p:cNvPr id="20" name="Picture 19" descr="Icon&#10;&#10;Description automatically generated">
              <a:extLst>
                <a:ext uri="{FF2B5EF4-FFF2-40B4-BE49-F238E27FC236}">
                  <a16:creationId xmlns:a16="http://schemas.microsoft.com/office/drawing/2014/main" id="{E3B6A262-693F-4E4C-B025-76AECED3A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6677" y="1715956"/>
              <a:ext cx="7658100" cy="4914900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B7E128E-1166-5B47-A7F6-6BB08A4AE23D}"/>
                </a:ext>
              </a:extLst>
            </p:cNvPr>
            <p:cNvCxnSpPr>
              <a:cxnSpLocks/>
            </p:cNvCxnSpPr>
            <p:nvPr/>
          </p:nvCxnSpPr>
          <p:spPr>
            <a:xfrm>
              <a:off x="5263376" y="4772722"/>
              <a:ext cx="558083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043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7B443-58BE-0A48-9B9F-7EDFCEF1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NEXT STEPS: extended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255937-C9C6-4B1C-BB09-78BFFF5822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14201843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4F3A62C6-6C00-DF43-B557-174E29AFBD3B}"/>
              </a:ext>
            </a:extLst>
          </p:cNvPr>
          <p:cNvSpPr/>
          <p:nvPr/>
        </p:nvSpPr>
        <p:spPr>
          <a:xfrm>
            <a:off x="6767605" y="2316777"/>
            <a:ext cx="1944000" cy="1944000"/>
          </a:xfrm>
          <a:prstGeom prst="rect">
            <a:avLst/>
          </a:prstGeom>
          <a:ln>
            <a:noFill/>
          </a:ln>
        </p:spPr>
        <p:style>
          <a:lnRef idx="2">
            <a:scrgbClr r="0" g="0" b="0"/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483DCD-3708-9449-8069-02027926449B}"/>
              </a:ext>
            </a:extLst>
          </p:cNvPr>
          <p:cNvGrpSpPr/>
          <p:nvPr/>
        </p:nvGrpSpPr>
        <p:grpSpPr>
          <a:xfrm>
            <a:off x="6296629" y="4470670"/>
            <a:ext cx="3055716" cy="360000"/>
            <a:chOff x="5892975" y="2686253"/>
            <a:chExt cx="4320000" cy="72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2153BA-8010-5145-A14B-C78B5A43BE82}"/>
                </a:ext>
              </a:extLst>
            </p:cNvPr>
            <p:cNvSpPr/>
            <p:nvPr/>
          </p:nvSpPr>
          <p:spPr>
            <a:xfrm>
              <a:off x="5892975" y="2686253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31DBF5-7E48-9E42-82BB-74E01939983A}"/>
                </a:ext>
              </a:extLst>
            </p:cNvPr>
            <p:cNvSpPr txBox="1"/>
            <p:nvPr/>
          </p:nvSpPr>
          <p:spPr>
            <a:xfrm>
              <a:off x="5892975" y="2686253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Focus analysis on post-2008 housing crisis period</a:t>
              </a:r>
              <a:endParaRPr lang="en-US" sz="2000" kern="1200" dirty="0"/>
            </a:p>
          </p:txBody>
        </p:sp>
      </p:grpSp>
      <p:pic>
        <p:nvPicPr>
          <p:cNvPr id="4" name="Picture 3" descr="Spreadsheet and calculator">
            <a:extLst>
              <a:ext uri="{FF2B5EF4-FFF2-40B4-BE49-F238E27FC236}">
                <a16:creationId xmlns:a16="http://schemas.microsoft.com/office/drawing/2014/main" id="{B3E651AF-4B3A-034B-999B-90E37A05A0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9650" y="2220525"/>
            <a:ext cx="3040995" cy="2027330"/>
          </a:xfrm>
          <a:prstGeom prst="rect">
            <a:avLst/>
          </a:prstGeom>
        </p:spPr>
      </p:pic>
      <p:pic>
        <p:nvPicPr>
          <p:cNvPr id="6" name="Picture 5" descr="Aerial view of housing community">
            <a:extLst>
              <a:ext uri="{FF2B5EF4-FFF2-40B4-BE49-F238E27FC236}">
                <a16:creationId xmlns:a16="http://schemas.microsoft.com/office/drawing/2014/main" id="{2C11EE42-C2CD-3144-8D87-23E2FDD63C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923" y="2229351"/>
            <a:ext cx="3120548" cy="207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9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7B443-58BE-0A48-9B9F-7EDFCEF1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Thank 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2CDFA-BCF3-514A-80B1-721AE53F6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1658197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chemeClr val="accent1"/>
                </a:solidFill>
              </a:rPr>
              <a:t>For questions, contact: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Magali </a:t>
            </a:r>
            <a:r>
              <a:rPr lang="en-US" dirty="0" err="1"/>
              <a:t>Solimano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2"/>
              </a:rPr>
              <a:t>magali.solimano@gmail.com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0627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{9A2C1172-BE00-E441-9A2C-882DC034EB62}tf10001123</Template>
  <TotalTime>18583</TotalTime>
  <Words>195</Words>
  <Application>Microsoft Macintosh PowerPoint</Application>
  <PresentationFormat>Widescreen</PresentationFormat>
  <Paragraphs>47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-apple-system</vt:lpstr>
      <vt:lpstr>Gill Sans MT</vt:lpstr>
      <vt:lpstr>Wingdings 2</vt:lpstr>
      <vt:lpstr>Dividend</vt:lpstr>
      <vt:lpstr>Phase IV project: TIME SERIES Modelling</vt:lpstr>
      <vt:lpstr>Table of contents</vt:lpstr>
      <vt:lpstr>Problem statement</vt:lpstr>
      <vt:lpstr>Goal</vt:lpstr>
      <vt:lpstr>Data understanding</vt:lpstr>
      <vt:lpstr>results</vt:lpstr>
      <vt:lpstr>recommendations</vt:lpstr>
      <vt:lpstr>NEXT STEPS: extended analysis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submission: Movie Industry</dc:title>
  <dc:creator>Piero Solimano</dc:creator>
  <cp:lastModifiedBy>Piero Solimano</cp:lastModifiedBy>
  <cp:revision>183</cp:revision>
  <cp:lastPrinted>2022-09-21T16:25:07Z</cp:lastPrinted>
  <dcterms:created xsi:type="dcterms:W3CDTF">2021-05-19T20:12:00Z</dcterms:created>
  <dcterms:modified xsi:type="dcterms:W3CDTF">2022-11-01T03:02:37Z</dcterms:modified>
</cp:coreProperties>
</file>